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79" r:id="rId3"/>
    <p:sldId id="268" r:id="rId4"/>
    <p:sldId id="277" r:id="rId5"/>
    <p:sldId id="276" r:id="rId6"/>
    <p:sldId id="290" r:id="rId7"/>
    <p:sldId id="295" r:id="rId8"/>
    <p:sldId id="282" r:id="rId9"/>
    <p:sldId id="291" r:id="rId10"/>
    <p:sldId id="296" r:id="rId11"/>
    <p:sldId id="293" r:id="rId12"/>
    <p:sldId id="292" r:id="rId13"/>
    <p:sldId id="297" r:id="rId14"/>
    <p:sldId id="294" r:id="rId15"/>
    <p:sldId id="2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4" autoAdjust="0"/>
    <p:restoredTop sz="76661" autoAdjust="0"/>
  </p:normalViewPr>
  <p:slideViewPr>
    <p:cSldViewPr snapToGrid="0">
      <p:cViewPr varScale="1">
        <p:scale>
          <a:sx n="79" d="100"/>
          <a:sy n="79" d="100"/>
        </p:scale>
        <p:origin x="171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43B1-58E8-481B-B738-4AE7E8B29035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7EE0-2C44-48BC-9013-C4819621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7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generate input,</a:t>
            </a:r>
          </a:p>
          <a:p>
            <a:pPr lvl="1"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share knowledge,</a:t>
            </a:r>
          </a:p>
          <a:p>
            <a:pPr lvl="1"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stimulate innovative thinking, </a:t>
            </a:r>
          </a:p>
          <a:p>
            <a:pPr lvl="1"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explore issues and action possibilities together,</a:t>
            </a:r>
          </a:p>
          <a:p>
            <a:pPr lvl="1"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encourage new ways of thinking,</a:t>
            </a:r>
          </a:p>
          <a:p>
            <a:pPr lvl="1">
              <a:spcBef>
                <a:spcPct val="0"/>
              </a:spcBef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create new possibilities, and</a:t>
            </a:r>
          </a:p>
          <a:p>
            <a:pPr>
              <a:spcBef>
                <a:spcPct val="0"/>
              </a:spcBef>
            </a:pPr>
            <a:endParaRPr lang="en-US" sz="1100" b="1" i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Develop stronger partnerships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14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16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Watch video,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Read each section before responding to question – 10 minutes – move to review – new question – 3 table 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5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There will be an opportunity to move to another table and answer each question during your dining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43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Closing and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Purpose:</a:t>
            </a:r>
          </a:p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</a:rPr>
              <a:t>To generate input, share knowledge, stimulate innovative thinking, and explore action possibilities.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Exploring issues together encourages new ways of thinking and a shift in perspective creates </a:t>
            </a:r>
            <a:r>
              <a:rPr lang="en-US" sz="1200" b="1" i="1" dirty="0">
                <a:solidFill>
                  <a:schemeClr val="accent3">
                    <a:lumMod val="50000"/>
                  </a:schemeClr>
                </a:solidFill>
              </a:rPr>
              <a:t>new possibilities.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9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There will be an opportunity to move to another table and answer each question during your dining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There will be an opportunity to move to another table and answer each question during your dining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7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There will be an opportunity to move to another table and answer each question during your dining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39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7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Watch video,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Read each section before responding to question – 10 minutes – move to review – new question – 5 table hops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45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There will be an opportunity to move to another table and answer each question during your dining experience.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17EE0-2C44-48BC-9013-C4819621C9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2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208929"/>
            <a:ext cx="7278624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257800"/>
            <a:ext cx="7278624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0" y="390526"/>
            <a:ext cx="7339584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91584" y="6356351"/>
            <a:ext cx="6315456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08659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50311C-D73A-44B7-9289-7851F739C2FC}" type="slidenum">
              <a:rPr lang="en-US" altLang="en-US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46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642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992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570992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609600" y="2214562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609600" y="4224973"/>
            <a:ext cx="475488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221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EEFD27-1A08-4577-BA50-F4F18C71416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2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C33CF-373D-446B-BB06-77D13A987838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88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9403" y="990600"/>
            <a:ext cx="475488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5CEF2-8A17-4364-AD99-C8A1562856B8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59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196D4-DA6F-45E3-A365-BCFD5CAB60A0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8558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22367" y="268288"/>
            <a:ext cx="2185943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9144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542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47295" y="268288"/>
            <a:ext cx="961015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7" y="4267200"/>
            <a:ext cx="8636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9832" y="268288"/>
            <a:ext cx="4008968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717" y="4840942"/>
            <a:ext cx="8633883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4470400" y="268289"/>
            <a:ext cx="6269317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470400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7667333" y="2131936"/>
            <a:ext cx="3072384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1104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321C0-F1F2-4C60-B128-C7A44A9D9A91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53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65225" y="268288"/>
            <a:ext cx="957431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1035425"/>
            <a:ext cx="1763060" cy="5090739"/>
          </a:xfrm>
        </p:spPr>
        <p:txBody>
          <a:bodyPr vert="eaVert" anchor="t" anchorCtr="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35425"/>
            <a:ext cx="80264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1F65BD-61BB-459C-A5E2-36B1B37BDDCC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49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16141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99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17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88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719C-1F0D-4E9B-BF50-763187845B2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5792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C719C-1F0D-4E9B-BF50-763187845B2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63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981200"/>
            <a:ext cx="10972800" cy="3886200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9E08-F7CA-45E7-A948-F36582891A9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772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49271" y="268288"/>
            <a:ext cx="755904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7200" y="4171950"/>
            <a:ext cx="7277225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1" y="5257800"/>
            <a:ext cx="7277224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68801" y="389966"/>
            <a:ext cx="7333129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85130" y="6356351"/>
            <a:ext cx="6312149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0612" y="6356351"/>
            <a:ext cx="9144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srgbClr val="4F271C">
                    <a:lumMod val="60000"/>
                    <a:lumOff val="40000"/>
                  </a:srgb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67201" y="2877671"/>
            <a:ext cx="7529156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58587" y="268289"/>
            <a:ext cx="24384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7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268288"/>
            <a:ext cx="219456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4565" y="914400"/>
            <a:ext cx="8677836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4565" y="2209801"/>
            <a:ext cx="8677836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6141" y="6356351"/>
            <a:ext cx="2336800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4564" y="6356351"/>
            <a:ext cx="6569136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42259" y="361017"/>
            <a:ext cx="675341" cy="365125"/>
          </a:xfrm>
        </p:spPr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3" y="1976718"/>
            <a:ext cx="219456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2765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45270" y="268288"/>
            <a:ext cx="1465431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1" y="3429000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6401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16800" y="6356351"/>
            <a:ext cx="2163483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7082117" cy="365125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9492E-3BBC-47FA-8CAA-D164085638E9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3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59833" y="4773706"/>
            <a:ext cx="39624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472" y="3429001"/>
            <a:ext cx="6621928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0472" y="4824414"/>
            <a:ext cx="6621928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8283" y="6104966"/>
            <a:ext cx="675341" cy="365125"/>
          </a:xfrm>
        </p:spPr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59832" y="268288"/>
            <a:ext cx="39624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41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9920" y="2214563"/>
            <a:ext cx="475488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3EBD3-D44E-452A-B5F2-CE6EDF167BDF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985113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5855" y="2054132"/>
            <a:ext cx="475488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5855" y="2689412"/>
            <a:ext cx="475488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57CF0-37ED-4523-ADB8-148F5AA8AE02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7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65225" y="268288"/>
            <a:ext cx="957431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98552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9" y="2214562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09599" y="4224973"/>
            <a:ext cx="9861551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795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914400"/>
            <a:ext cx="867783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209801"/>
            <a:ext cx="8677836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98212" y="6356351"/>
            <a:ext cx="233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3083" y="6356351"/>
            <a:ext cx="8009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F271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8659" y="361017"/>
            <a:ext cx="6753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1724960-41CF-4EB1-A301-42A9B7DCBC27}" type="slidenum">
              <a:rPr lang="en-US" altLang="en-US" smtClean="0">
                <a:solidFill>
                  <a:prstClr val="white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9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1.pn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09" y="202912"/>
            <a:ext cx="3091566" cy="9004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3043" y="2476904"/>
            <a:ext cx="71064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Serving Up </a:t>
            </a:r>
          </a:p>
          <a:p>
            <a:pPr algn="ctr"/>
            <a:r>
              <a:rPr lang="en-US" sz="4800" b="1" i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Collaborative Dialogue</a:t>
            </a:r>
          </a:p>
        </p:txBody>
      </p:sp>
      <p:pic>
        <p:nvPicPr>
          <p:cNvPr id="8" name="Picture 5" descr="bann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75" y="507173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 rot="21112397">
            <a:off x="5403581" y="738372"/>
            <a:ext cx="937204" cy="729999"/>
          </a:xfrm>
          <a:prstGeom prst="rect">
            <a:avLst/>
          </a:prstGeom>
          <a:solidFill>
            <a:schemeClr val="accent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787" y="1320686"/>
            <a:ext cx="397169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Appetizer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Implicit Bias</a:t>
            </a:r>
          </a:p>
          <a:p>
            <a:pPr algn="ctr"/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Entrée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Addressing Discipline Disproportionality</a:t>
            </a:r>
          </a:p>
          <a:p>
            <a:pPr algn="ctr"/>
            <a:r>
              <a:rPr lang="en-US" sz="1600" i="1" dirty="0">
                <a:solidFill>
                  <a:srgbClr val="0070C0"/>
                </a:solidFill>
                <a:latin typeface="+mj-lt"/>
              </a:rPr>
              <a:t>(5 point </a:t>
            </a:r>
          </a:p>
          <a:p>
            <a:pPr algn="ctr"/>
            <a:r>
              <a:rPr lang="en-US" sz="1600" i="1" dirty="0">
                <a:solidFill>
                  <a:srgbClr val="0070C0"/>
                </a:solidFill>
                <a:latin typeface="+mj-lt"/>
              </a:rPr>
              <a:t>multi-component approach)</a:t>
            </a:r>
          </a:p>
          <a:p>
            <a:pPr algn="ctr"/>
            <a:endParaRPr lang="en-US" sz="2400" b="1" dirty="0">
              <a:solidFill>
                <a:schemeClr val="accent1"/>
              </a:solidFill>
              <a:latin typeface="+mj-lt"/>
            </a:endParaRPr>
          </a:p>
          <a:p>
            <a:pPr algn="ctr"/>
            <a:r>
              <a:rPr lang="en-US" sz="2400" b="1" dirty="0">
                <a:latin typeface="+mj-lt"/>
              </a:rPr>
              <a:t>Dessert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PBIS Cultural Responsiveness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+mj-lt"/>
              </a:rPr>
              <a:t> Field Guide</a:t>
            </a:r>
          </a:p>
        </p:txBody>
      </p:sp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267200" y="5245732"/>
            <a:ext cx="7278624" cy="10486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High School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Community of Practice #2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>
                <a:solidFill>
                  <a:srgbClr val="0070C0"/>
                </a:solidFill>
              </a:rPr>
              <a:t>February 15, 2017</a:t>
            </a:r>
          </a:p>
        </p:txBody>
      </p:sp>
    </p:spTree>
    <p:extLst>
      <p:ext uri="{BB962C8B-B14F-4D97-AF65-F5344CB8AC3E}">
        <p14:creationId xmlns:p14="http://schemas.microsoft.com/office/powerpoint/2010/main" val="2388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31533" y="2249878"/>
            <a:ext cx="11978148" cy="5250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3200" dirty="0">
                <a:solidFill>
                  <a:srgbClr val="002060"/>
                </a:solidFill>
                <a:latin typeface="+mj-lt"/>
              </a:rPr>
              <a:t>Find someone at the table who:</a:t>
            </a:r>
          </a:p>
          <a:p>
            <a:pPr marL="228600" lvl="1" indent="0">
              <a:buNone/>
            </a:pP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4036" y="841310"/>
            <a:ext cx="1877963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MEET YOUR DINING PARTNERS</a:t>
            </a:r>
            <a:endParaRPr lang="en-US" sz="2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998" y="2906581"/>
          <a:ext cx="11276337" cy="3848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6337">
                  <a:extLst>
                    <a:ext uri="{9D8B030D-6E8A-4147-A177-3AD203B41FA5}">
                      <a16:colId xmlns:a16="http://schemas.microsoft.com/office/drawing/2014/main" val="3064943665"/>
                    </a:ext>
                  </a:extLst>
                </a:gridCol>
              </a:tblGrid>
              <a:tr h="30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Attended the 2</a:t>
                      </a:r>
                      <a:r>
                        <a:rPr lang="en-US" sz="2800" baseline="30000" dirty="0"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Annual HSPBIS Symposium</a:t>
                      </a: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179918182"/>
                  </a:ext>
                </a:extLst>
              </a:tr>
              <a:tr h="36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Did not attend the 2</a:t>
                      </a:r>
                      <a:r>
                        <a:rPr lang="en-US" sz="2800" baseline="300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Annual HSPBIS Symposium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51571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exploring PBIS implementation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387947662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Is at a school site or district that has been implementing PBIS implementation for one to three year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26441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that has been implementing PBIS for more than three years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3271488116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Will be traveling out-of-state for spring break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4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90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-338666"/>
            <a:ext cx="10498666" cy="37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allerywalk.org/gallwa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3200400"/>
            <a:ext cx="4034896" cy="18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tiverain.com/image_store/uploads/5/7/8/1/6/ar137714007861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985557"/>
            <a:ext cx="762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67466" y="216022"/>
            <a:ext cx="1439333" cy="107091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21175" y="2751540"/>
            <a:ext cx="7924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Discipline Disproportionality</a:t>
            </a:r>
          </a:p>
        </p:txBody>
      </p:sp>
    </p:spTree>
    <p:extLst>
      <p:ext uri="{BB962C8B-B14F-4D97-AF65-F5344CB8AC3E}">
        <p14:creationId xmlns:p14="http://schemas.microsoft.com/office/powerpoint/2010/main" val="92216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12014" y="1439958"/>
            <a:ext cx="5575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What information is important for </a:t>
            </a:r>
          </a:p>
          <a:p>
            <a:pPr algn="ctr"/>
            <a:r>
              <a:rPr lang="en-US" sz="3600" b="1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High School </a:t>
            </a:r>
            <a:r>
              <a:rPr lang="en-US" sz="3600" i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and why?</a:t>
            </a:r>
            <a:endParaRPr lang="en-US" sz="54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2" y="0"/>
            <a:ext cx="6304935" cy="36502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66211" y="3931336"/>
            <a:ext cx="4866967" cy="461665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Section 1:  Identify Awareness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835" y="3580080"/>
            <a:ext cx="6430602" cy="327792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766211" y="4748087"/>
            <a:ext cx="4866967" cy="830997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Section 2:  TFI Cultural Responsiveness Companion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91632" y="5944222"/>
            <a:ext cx="4866967" cy="461665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Appendices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84942" y="781830"/>
            <a:ext cx="1402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Dessert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7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31533" y="2249878"/>
            <a:ext cx="11978148" cy="5250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3200" dirty="0">
                <a:solidFill>
                  <a:srgbClr val="002060"/>
                </a:solidFill>
                <a:latin typeface="+mj-lt"/>
              </a:rPr>
              <a:t>Find someone at the table who:</a:t>
            </a:r>
          </a:p>
          <a:p>
            <a:pPr marL="228600" lvl="1" indent="0">
              <a:buNone/>
            </a:pP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4036" y="841310"/>
            <a:ext cx="1877963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MEET YOUR DINING PARTNERS</a:t>
            </a:r>
            <a:endParaRPr lang="en-US" sz="2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998" y="2906581"/>
          <a:ext cx="11276337" cy="366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6337">
                  <a:extLst>
                    <a:ext uri="{9D8B030D-6E8A-4147-A177-3AD203B41FA5}">
                      <a16:colId xmlns:a16="http://schemas.microsoft.com/office/drawing/2014/main" val="3064943665"/>
                    </a:ext>
                  </a:extLst>
                </a:gridCol>
              </a:tblGrid>
              <a:tr h="30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Attended the 2</a:t>
                      </a:r>
                      <a:r>
                        <a:rPr lang="en-US" sz="2800" baseline="30000" dirty="0"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Annual HSPBIS Symposium</a:t>
                      </a: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179918182"/>
                  </a:ext>
                </a:extLst>
              </a:tr>
              <a:tr h="36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Did not attend the 2</a:t>
                      </a:r>
                      <a:r>
                        <a:rPr lang="en-US" sz="2800" baseline="300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Annual HSPBIS Symposium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51571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exploring PBIS implementation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387947662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Is at a school site or district that has been implementing PBIS implementation for one to three year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26441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that has been implementing PBIS for more than three years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3271488116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Will be traveling out-of-state for spring break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4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4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-338666"/>
            <a:ext cx="10498666" cy="37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allerywalk.org/gallwa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3200400"/>
            <a:ext cx="4034896" cy="18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tiverain.com/image_store/uploads/5/7/8/1/6/ar137714007861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985557"/>
            <a:ext cx="762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67466" y="216022"/>
            <a:ext cx="1439333" cy="107091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68775" y="2441634"/>
            <a:ext cx="79248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Cultural</a:t>
            </a:r>
          </a:p>
          <a:p>
            <a:pPr algn="ctr"/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Responsiveness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8956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808" y="-159026"/>
            <a:ext cx="12192000" cy="3186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94384" y="2544417"/>
            <a:ext cx="83886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COP#3</a:t>
            </a:r>
          </a:p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March 29, 2017</a:t>
            </a:r>
          </a:p>
          <a:p>
            <a:r>
              <a:rPr lang="en-US" dirty="0">
                <a:latin typeface="+mj-lt"/>
              </a:rPr>
              <a:t>Center on Adolescent Research in Schools (CARS)</a:t>
            </a:r>
          </a:p>
          <a:p>
            <a:r>
              <a:rPr lang="en-US" dirty="0">
                <a:latin typeface="+mj-lt"/>
              </a:rPr>
              <a:t>Secondary Classroom Practices:  Prevention and Response Practices</a:t>
            </a:r>
          </a:p>
          <a:p>
            <a:pPr algn="ctr"/>
            <a:r>
              <a:rPr lang="en-US" i="1" dirty="0">
                <a:latin typeface="+mj-lt"/>
              </a:rPr>
              <a:t>Active Supervision, Precorrections and De-escalation Strategies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8244" y="4386469"/>
            <a:ext cx="90976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COP#4</a:t>
            </a:r>
          </a:p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April 26, 2017</a:t>
            </a:r>
          </a:p>
          <a:p>
            <a:r>
              <a:rPr lang="en-US" dirty="0">
                <a:highlight>
                  <a:srgbClr val="FFFF00"/>
                </a:highlight>
                <a:latin typeface="+mj-lt"/>
              </a:rPr>
              <a:t>LIVE WEBINAR with Jessica Swain-</a:t>
            </a:r>
            <a:r>
              <a:rPr lang="en-US" dirty="0" err="1">
                <a:highlight>
                  <a:srgbClr val="FFFF00"/>
                </a:highlight>
                <a:latin typeface="+mj-lt"/>
              </a:rPr>
              <a:t>Bradway</a:t>
            </a:r>
            <a:endParaRPr lang="en-US" dirty="0">
              <a:highlight>
                <a:srgbClr val="FFFF00"/>
              </a:highlight>
              <a:latin typeface="+mj-lt"/>
            </a:endParaRPr>
          </a:p>
          <a:p>
            <a:r>
              <a:rPr lang="en-US" dirty="0">
                <a:latin typeface="+mj-lt"/>
              </a:rPr>
              <a:t>Problem Solving and Decision Making Teams</a:t>
            </a:r>
          </a:p>
          <a:p>
            <a:r>
              <a:rPr lang="en-US" dirty="0">
                <a:latin typeface="+mj-lt"/>
              </a:rPr>
              <a:t>Tiered Fidelity Inventory - EVALUATION</a:t>
            </a:r>
          </a:p>
        </p:txBody>
      </p:sp>
    </p:spTree>
    <p:extLst>
      <p:ext uri="{BB962C8B-B14F-4D97-AF65-F5344CB8AC3E}">
        <p14:creationId xmlns:p14="http://schemas.microsoft.com/office/powerpoint/2010/main" val="747068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05401" y="799449"/>
            <a:ext cx="27681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Today’s Conversation Special</a:t>
            </a:r>
          </a:p>
          <a:p>
            <a:pPr algn="ctr"/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1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7" y="89979"/>
            <a:ext cx="1877963" cy="5469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376" y="4297018"/>
            <a:ext cx="6112453" cy="1815882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Allows “Cross-Pollination” for: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Relationship development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Idea sharing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Meaningful dialogue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33783" y="4026321"/>
            <a:ext cx="5546853" cy="2677656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>
                <a:solidFill>
                  <a:schemeClr val="accent1"/>
                </a:solidFill>
                <a:latin typeface="+mj-lt"/>
              </a:rPr>
              <a:t>Enables us to: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Learn from each other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Share own thoughts and feelings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Plan together</a:t>
            </a:r>
          </a:p>
          <a:p>
            <a:pPr marL="914400" lvl="1" indent="-457200">
              <a:buSzPct val="150000"/>
              <a:buBlip>
                <a:blip r:embed="rId5"/>
              </a:buBlip>
            </a:pPr>
            <a:r>
              <a:rPr lang="en-US" sz="2800" b="1" dirty="0">
                <a:latin typeface="+mj-lt"/>
              </a:rPr>
              <a:t>Co-create</a:t>
            </a:r>
            <a:endParaRPr lang="en-US" sz="2800" dirty="0">
              <a:latin typeface="+mj-lt"/>
            </a:endParaRPr>
          </a:p>
        </p:txBody>
      </p:sp>
      <p:pic>
        <p:nvPicPr>
          <p:cNvPr id="13" name="Picture 8" descr="questions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60" y="2247759"/>
            <a:ext cx="2295327" cy="16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encoura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258" y="2247759"/>
            <a:ext cx="2347123" cy="169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conne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83" y="2258366"/>
            <a:ext cx="2214169" cy="16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dood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418" y="2258366"/>
            <a:ext cx="2052033" cy="159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</p:spTree>
    <p:extLst>
      <p:ext uri="{BB962C8B-B14F-4D97-AF65-F5344CB8AC3E}">
        <p14:creationId xmlns:p14="http://schemas.microsoft.com/office/powerpoint/2010/main" val="37599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2" y="366967"/>
            <a:ext cx="12191999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i="1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5400" b="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1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4" y="174178"/>
            <a:ext cx="1877963" cy="546982"/>
          </a:xfrm>
          <a:prstGeom prst="rect">
            <a:avLst/>
          </a:prstGeom>
        </p:spPr>
      </p:pic>
      <p:pic>
        <p:nvPicPr>
          <p:cNvPr id="9" name="Picture 2" descr="http://www.theworldcafe.com/wp-content/uploads/2015/07/WC-guideli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1690975"/>
            <a:ext cx="4515395" cy="494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ocus-on-what-matt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30" y="2965268"/>
            <a:ext cx="2381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theworldcafe.com/wp-content/uploads/2015/07/Contribute-your-think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80" y="2965267"/>
            <a:ext cx="2381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peak-your-mind-and-he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230" y="2965267"/>
            <a:ext cx="2381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67401" y="799449"/>
            <a:ext cx="24061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Dining </a:t>
            </a:r>
          </a:p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Etiquette</a:t>
            </a:r>
          </a:p>
          <a:p>
            <a:pPr algn="ctr"/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1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9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66967"/>
            <a:ext cx="12191999" cy="283154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5400" b="0" i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1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  <p:pic>
        <p:nvPicPr>
          <p:cNvPr id="13" name="Picture 8" descr="Listen-to-underst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113" y="3044780"/>
            <a:ext cx="2381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www.theworldcafe.com/wp-content/uploads/2015/07/Link-and-Connect-ide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911" y="3044780"/>
            <a:ext cx="2381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lay-doodle-dra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09" y="3044780"/>
            <a:ext cx="238125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banne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4034" y="174178"/>
            <a:ext cx="1877963" cy="546982"/>
          </a:xfrm>
          <a:prstGeom prst="rect">
            <a:avLst/>
          </a:prstGeom>
        </p:spPr>
      </p:pic>
      <p:pic>
        <p:nvPicPr>
          <p:cNvPr id="10" name="Picture 16" descr="http://www.theworldcafe.com/wp-content/uploads/2015/07/Have-fu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507" y="3044780"/>
            <a:ext cx="2130970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167401" y="799449"/>
            <a:ext cx="2406100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Dining </a:t>
            </a:r>
          </a:p>
          <a:p>
            <a:pPr algn="ctr"/>
            <a:r>
              <a:rPr lang="en-US" sz="2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Etiquette</a:t>
            </a:r>
          </a:p>
          <a:p>
            <a:pPr algn="ctr"/>
            <a:endParaRPr lang="en-US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pPr algn="ctr"/>
            <a:endParaRPr lang="en-US" sz="54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pPr algn="ctr"/>
            <a:endParaRPr lang="en-US" sz="1600" b="0" i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72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31533" y="2249878"/>
            <a:ext cx="11978148" cy="5250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3200" dirty="0">
                <a:solidFill>
                  <a:srgbClr val="002060"/>
                </a:solidFill>
                <a:latin typeface="+mj-lt"/>
              </a:rPr>
              <a:t>Find someone at the table who:</a:t>
            </a:r>
          </a:p>
          <a:p>
            <a:pPr marL="228600" lvl="1" indent="0">
              <a:buNone/>
            </a:pP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4036" y="841310"/>
            <a:ext cx="1877963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MEET YOUR DINING PARTNERS</a:t>
            </a:r>
            <a:endParaRPr lang="en-US" sz="2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93690"/>
              </p:ext>
            </p:extLst>
          </p:nvPr>
        </p:nvGraphicFramePr>
        <p:xfrm>
          <a:off x="529998" y="2906581"/>
          <a:ext cx="11276337" cy="366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6337">
                  <a:extLst>
                    <a:ext uri="{9D8B030D-6E8A-4147-A177-3AD203B41FA5}">
                      <a16:colId xmlns:a16="http://schemas.microsoft.com/office/drawing/2014/main" val="3064943665"/>
                    </a:ext>
                  </a:extLst>
                </a:gridCol>
              </a:tblGrid>
              <a:tr h="30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Attended the 2</a:t>
                      </a:r>
                      <a:r>
                        <a:rPr lang="en-US" sz="2800" baseline="30000" dirty="0"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Annual HSPBIS Symposium</a:t>
                      </a: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179918182"/>
                  </a:ext>
                </a:extLst>
              </a:tr>
              <a:tr h="36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Did not attend the 2</a:t>
                      </a:r>
                      <a:r>
                        <a:rPr lang="en-US" sz="2800" baseline="300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Annual HSPBIS Symposium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51571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exploring PBIS implementation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387947662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Is at a school site or district that has been implementing PBIS implementation for one to three year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26441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that has been implementing PBIS for more than three years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3271488116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Will be traveling out-of-state for spring break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4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7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3808" y="-56245"/>
            <a:ext cx="4459875" cy="1015663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Implicit Bias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90103" y="2035277"/>
            <a:ext cx="7341416" cy="48227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11962" y="2111929"/>
            <a:ext cx="4866967" cy="1938992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What did you notice about completing the activity? </a:t>
            </a:r>
          </a:p>
          <a:p>
            <a:r>
              <a:rPr lang="en-US" sz="2400" dirty="0">
                <a:latin typeface="+mj-lt"/>
              </a:rPr>
              <a:t>How might patterns of responses on this activity relate to real world interactions?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11961" y="4231467"/>
            <a:ext cx="4866967" cy="461665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What is implicit bias</a:t>
            </a:r>
            <a:r>
              <a:rPr lang="en-US" dirty="0">
                <a:latin typeface="+mj-lt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11961" y="4962521"/>
            <a:ext cx="4866967" cy="1200329"/>
          </a:xfrm>
          <a:prstGeom prst="rect">
            <a:avLst/>
          </a:prstGeom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</a:rPr>
              <a:t>What are some FAST and SLOW decisions we make on a daily basis in our high school?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334540" y="725078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Appetizer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0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533" y="0"/>
            <a:ext cx="6866466" cy="224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531533" y="2249878"/>
            <a:ext cx="11978148" cy="52503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100000"/>
              <a:buFont typeface="Wingdings 2" pitchFamily="18" charset="2"/>
              <a:buChar char="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Font typeface="Wingdings 2" pitchFamily="18" charset="2"/>
              <a:buChar char="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buNone/>
            </a:pPr>
            <a:r>
              <a:rPr lang="en-US" sz="3200" dirty="0">
                <a:solidFill>
                  <a:srgbClr val="002060"/>
                </a:solidFill>
                <a:latin typeface="+mj-lt"/>
              </a:rPr>
              <a:t>Find someone at the table who:</a:t>
            </a:r>
          </a:p>
          <a:p>
            <a:pPr marL="228600" lvl="1" indent="0">
              <a:buNone/>
            </a:pP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 rot="21112397">
            <a:off x="3427497" y="279566"/>
            <a:ext cx="937204" cy="72999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2" name="Rectangle 1"/>
          <p:cNvSpPr/>
          <p:nvPr/>
        </p:nvSpPr>
        <p:spPr>
          <a:xfrm>
            <a:off x="10314036" y="841310"/>
            <a:ext cx="1877963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MEET YOUR DINING PARTNERS</a:t>
            </a:r>
            <a:endParaRPr lang="en-US" sz="24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29998" y="2906581"/>
          <a:ext cx="11276337" cy="36654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76337">
                  <a:extLst>
                    <a:ext uri="{9D8B030D-6E8A-4147-A177-3AD203B41FA5}">
                      <a16:colId xmlns:a16="http://schemas.microsoft.com/office/drawing/2014/main" val="3064943665"/>
                    </a:ext>
                  </a:extLst>
                </a:gridCol>
              </a:tblGrid>
              <a:tr h="3005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Attended the 2</a:t>
                      </a:r>
                      <a:r>
                        <a:rPr lang="en-US" sz="2800" baseline="30000" dirty="0"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effectLst/>
                          <a:latin typeface="+mj-lt"/>
                        </a:rPr>
                        <a:t> Annual HSPBIS Symposium</a:t>
                      </a: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179918182"/>
                  </a:ext>
                </a:extLst>
              </a:tr>
              <a:tr h="3673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Did not attend the 2</a:t>
                      </a:r>
                      <a:r>
                        <a:rPr lang="en-US" sz="2800" baseline="300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nd</a:t>
                      </a: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 Annual HSPBIS Symposium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51571"/>
                  </a:ext>
                </a:extLst>
              </a:tr>
              <a:tr h="335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exploring PBIS implementation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2387947662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Is at a school site or district that has been implementing PBIS implementation for one to three year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26441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  <a:latin typeface="+mj-lt"/>
                        </a:rPr>
                        <a:t>Is at a school site or district that has been implementing PBIS for more than three years</a:t>
                      </a:r>
                      <a:endParaRPr lang="en-US" sz="2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/>
                </a:tc>
                <a:extLst>
                  <a:ext uri="{0D108BD9-81ED-4DB2-BD59-A6C34878D82A}">
                    <a16:rowId xmlns:a16="http://schemas.microsoft.com/office/drawing/2014/main" val="3271488116"/>
                  </a:ext>
                </a:extLst>
              </a:tr>
              <a:tr h="652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dirty="0">
                          <a:solidFill>
                            <a:schemeClr val="accent1"/>
                          </a:solidFill>
                          <a:effectLst/>
                          <a:latin typeface="+mj-lt"/>
                        </a:rPr>
                        <a:t>Will be traveling out-of-state for spring break</a:t>
                      </a:r>
                      <a:endParaRPr lang="en-US" sz="2800" dirty="0">
                        <a:solidFill>
                          <a:schemeClr val="accent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43" marR="4254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048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24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anne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7" y="-338666"/>
            <a:ext cx="10498666" cy="3749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allerywalk.org/gallwa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6" y="3200400"/>
            <a:ext cx="4034896" cy="1836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ctiverain.com/image_store/uploads/5/7/8/1/6/ar137714007861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985557"/>
            <a:ext cx="7620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67466" y="216022"/>
            <a:ext cx="1439333" cy="1070911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>
                    <a:lumMod val="50000"/>
                  </a:schemeClr>
                </a:solidFill>
                <a:effectLst/>
                <a:latin typeface="Jokerman" panose="04090605060D06020702" pitchFamily="82" charset="0"/>
              </a:rPr>
              <a:t>PBIS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21175" y="3120872"/>
            <a:ext cx="792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Implicit Bias</a:t>
            </a:r>
          </a:p>
        </p:txBody>
      </p:sp>
    </p:spTree>
    <p:extLst>
      <p:ext uri="{BB962C8B-B14F-4D97-AF65-F5344CB8AC3E}">
        <p14:creationId xmlns:p14="http://schemas.microsoft.com/office/powerpoint/2010/main" val="205432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4037" y="178096"/>
            <a:ext cx="1877963" cy="5469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4348"/>
            <a:ext cx="6304935" cy="3710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97237" y="1492805"/>
            <a:ext cx="55835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i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What stood out for you?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8897" y="2263877"/>
            <a:ext cx="50464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>
                <a:latin typeface="+mj-lt"/>
              </a:rPr>
              <a:t>Use Effective Instruction To Reduce the Achievement Gap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+mj-lt"/>
              </a:rPr>
              <a:t>Implement SWPBS To Build A Foundation of Prevention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+mj-lt"/>
              </a:rPr>
              <a:t>Collect, Use &amp; Report Disaggregated Discipline 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+mj-lt"/>
              </a:rPr>
              <a:t>Develop Policies for Accountability for Disciplinary Equity</a:t>
            </a:r>
          </a:p>
          <a:p>
            <a:pPr marL="457200" indent="-457200">
              <a:buAutoNum type="arabicPeriod"/>
            </a:pPr>
            <a:r>
              <a:rPr lang="en-US" sz="2400" b="1" dirty="0">
                <a:latin typeface="+mj-lt"/>
              </a:rPr>
              <a:t>Teach Neutralizing Routines for Vulnerable Decision Points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304935" cy="32243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706544" y="-364021"/>
            <a:ext cx="4032691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7200" b="0" i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  <a:p>
            <a:r>
              <a:rPr lang="en-US" sz="2800" b="0" i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ckwell" panose="02060603020205020403" pitchFamily="18" charset="0"/>
              </a:rPr>
              <a:t>Entree</a:t>
            </a:r>
            <a:endParaRPr lang="en-US" sz="28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bistheme">
  <a:themeElements>
    <a:clrScheme name="Custom 63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00B0F0"/>
      </a:accent1>
      <a:accent2>
        <a:srgbClr val="AA8A14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336699"/>
      </a:hlink>
      <a:folHlink>
        <a:srgbClr val="AA8A14"/>
      </a:folHlink>
    </a:clrScheme>
    <a:fontScheme name="Custom 4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990</TotalTime>
  <Words>785</Words>
  <Application>Microsoft Office PowerPoint</Application>
  <PresentationFormat>Widescreen</PresentationFormat>
  <Paragraphs>149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</vt:lpstr>
      <vt:lpstr>Century Gothic</vt:lpstr>
      <vt:lpstr>Jokerman</vt:lpstr>
      <vt:lpstr>Rockwell</vt:lpstr>
      <vt:lpstr>Times New Roman</vt:lpstr>
      <vt:lpstr>Wingdings 2</vt:lpstr>
      <vt:lpstr>pbistheme</vt:lpstr>
      <vt:lpstr>High School  Community of Practice #2 February 15,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Lombardo, Michael</dc:creator>
  <cp:lastModifiedBy>Cristy Clouse</cp:lastModifiedBy>
  <cp:revision>62</cp:revision>
  <dcterms:created xsi:type="dcterms:W3CDTF">2015-05-08T03:35:35Z</dcterms:created>
  <dcterms:modified xsi:type="dcterms:W3CDTF">2017-02-12T23:54:08Z</dcterms:modified>
</cp:coreProperties>
</file>